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9" r:id="rId4"/>
    <p:sldId id="260" r:id="rId5"/>
    <p:sldId id="261" r:id="rId6"/>
    <p:sldId id="270" r:id="rId7"/>
    <p:sldId id="264" r:id="rId8"/>
    <p:sldId id="265" r:id="rId9"/>
    <p:sldId id="268" r:id="rId10"/>
    <p:sldId id="269" r:id="rId11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229" autoAdjust="0"/>
    <p:restoredTop sz="95501" autoAdjust="0"/>
  </p:normalViewPr>
  <p:slideViewPr>
    <p:cSldViewPr snapToGrid="0">
      <p:cViewPr varScale="1">
        <p:scale>
          <a:sx n="70" d="100"/>
          <a:sy n="70" d="100"/>
        </p:scale>
        <p:origin x="72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panffsp2515d\Diretoria%20de%20Produtos\Gerencia%20de%20Produtos%20Consignados\Planejamento\Apresenta&#231;&#245;es\ABBC\INSS\2017\Reavalia&#231;&#227;o%20INS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Planilha_do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Concessão!$N$64</c:f>
              <c:strCache>
                <c:ptCount val="1"/>
                <c:pt idx="0">
                  <c:v>Crédito Consignado INSS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Concessão!$M$65:$M$70</c:f>
              <c:numCache>
                <c:formatCode>General</c:formatCode>
                <c:ptCount val="6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</c:numCache>
            </c:numRef>
          </c:cat>
          <c:val>
            <c:numRef>
              <c:f>Concessão!$N$65:$N$70</c:f>
              <c:numCache>
                <c:formatCode>_-* #,##0_-;\-* #,##0_-;_-* "-"??_-;_-@_-</c:formatCode>
                <c:ptCount val="6"/>
                <c:pt idx="0">
                  <c:v>31747</c:v>
                </c:pt>
                <c:pt idx="1">
                  <c:v>40815</c:v>
                </c:pt>
                <c:pt idx="2">
                  <c:v>50823</c:v>
                </c:pt>
                <c:pt idx="3">
                  <c:v>43529</c:v>
                </c:pt>
                <c:pt idx="4">
                  <c:v>46858</c:v>
                </c:pt>
                <c:pt idx="5">
                  <c:v>57702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087-4B95-987D-3EF5E8C3BB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5450256"/>
        <c:axId val="125450816"/>
      </c:barChart>
      <c:catAx>
        <c:axId val="125450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25450816"/>
        <c:crosses val="autoZero"/>
        <c:auto val="1"/>
        <c:lblAlgn val="ctr"/>
        <c:lblOffset val="100"/>
        <c:noMultiLvlLbl val="0"/>
      </c:catAx>
      <c:valAx>
        <c:axId val="125450816"/>
        <c:scaling>
          <c:orientation val="minMax"/>
        </c:scaling>
        <c:delete val="1"/>
        <c:axPos val="l"/>
        <c:numFmt formatCode="_-* #,##0_-;\-* #,##0_-;_-* &quot;-&quot;??_-;_-@_-" sourceLinked="1"/>
        <c:majorTickMark val="none"/>
        <c:minorTickMark val="none"/>
        <c:tickLblPos val="nextTo"/>
        <c:crossAx val="125450256"/>
        <c:crosses val="autoZero"/>
        <c:crossBetween val="between"/>
        <c:dispUnits>
          <c:builtInUnit val="thousands"/>
          <c:dispUnitsLbl>
            <c:layout/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</c:dispUnitsLbl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pt-B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2.0162896575453976E-2"/>
          <c:y val="6.4655840708742793E-2"/>
          <c:w val="0.9596742068490921"/>
          <c:h val="0.75364134567456131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FFC000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COMPARATIVO!$B$30:$B$33</c:f>
              <c:strCache>
                <c:ptCount val="3"/>
                <c:pt idx="0">
                  <c:v>MAIO/12 (2,14%)</c:v>
                </c:pt>
                <c:pt idx="1">
                  <c:v>ATUAL (2,14%)</c:v>
                </c:pt>
                <c:pt idx="2">
                  <c:v>2,48%</c:v>
                </c:pt>
              </c:strCache>
            </c:strRef>
          </c:cat>
          <c:val>
            <c:numRef>
              <c:f>COMPARATIVO!$C$30:$C$33</c:f>
              <c:numCache>
                <c:formatCode>0.00%</c:formatCode>
                <c:ptCount val="3"/>
                <c:pt idx="0">
                  <c:v>1.4500000000000001E-2</c:v>
                </c:pt>
                <c:pt idx="1">
                  <c:v>1.2E-2</c:v>
                </c:pt>
                <c:pt idx="2">
                  <c:v>1.2E-2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9DC-4558-9E58-7E5299157A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79884064"/>
        <c:axId val="179884624"/>
      </c:barChart>
      <c:catAx>
        <c:axId val="1798840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79884624"/>
        <c:crosses val="autoZero"/>
        <c:auto val="1"/>
        <c:lblAlgn val="ctr"/>
        <c:lblOffset val="100"/>
        <c:noMultiLvlLbl val="0"/>
      </c:catAx>
      <c:valAx>
        <c:axId val="179884624"/>
        <c:scaling>
          <c:orientation val="minMax"/>
        </c:scaling>
        <c:delete val="1"/>
        <c:axPos val="l"/>
        <c:numFmt formatCode="0.00%" sourceLinked="1"/>
        <c:majorTickMark val="none"/>
        <c:minorTickMark val="none"/>
        <c:tickLblPos val="nextTo"/>
        <c:crossAx val="1798840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BR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4A7968-737C-4A6C-AF24-D698F5635164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29767A16-9D7A-4A7E-A30F-73B522E1D76B}">
      <dgm:prSet phldrT="[Texto]"/>
      <dgm:spPr/>
      <dgm:t>
        <a:bodyPr/>
        <a:lstStyle/>
        <a:p>
          <a:r>
            <a:rPr lang="pt-BR" dirty="0"/>
            <a:t>2,34% a.m.</a:t>
          </a:r>
        </a:p>
      </dgm:t>
    </dgm:pt>
    <dgm:pt modelId="{5C46CCE5-E82C-4444-95D4-EB02AD9D8D98}" type="parTrans" cxnId="{343D9D00-4C1E-4736-8272-DC752C51C134}">
      <dgm:prSet/>
      <dgm:spPr/>
      <dgm:t>
        <a:bodyPr/>
        <a:lstStyle/>
        <a:p>
          <a:endParaRPr lang="pt-BR"/>
        </a:p>
      </dgm:t>
    </dgm:pt>
    <dgm:pt modelId="{32AAC698-72FB-4269-8F7F-C7F87490B8B4}" type="sibTrans" cxnId="{343D9D00-4C1E-4736-8272-DC752C51C134}">
      <dgm:prSet/>
      <dgm:spPr/>
      <dgm:t>
        <a:bodyPr/>
        <a:lstStyle/>
        <a:p>
          <a:endParaRPr lang="pt-BR"/>
        </a:p>
      </dgm:t>
    </dgm:pt>
    <dgm:pt modelId="{07CA84C1-BB3E-4435-A616-F8C737896F41}">
      <dgm:prSet phldrT="[Texto]"/>
      <dgm:spPr/>
      <dgm:t>
        <a:bodyPr/>
        <a:lstStyle/>
        <a:p>
          <a:r>
            <a:rPr lang="pt-BR" dirty="0"/>
            <a:t>2,20% a.m.</a:t>
          </a:r>
        </a:p>
      </dgm:t>
    </dgm:pt>
    <dgm:pt modelId="{9F3A49C4-0D40-44AF-92D8-F3AB83B3391D}" type="parTrans" cxnId="{F3E2D4D9-2359-4010-B9F9-A61020E79384}">
      <dgm:prSet/>
      <dgm:spPr/>
      <dgm:t>
        <a:bodyPr/>
        <a:lstStyle/>
        <a:p>
          <a:endParaRPr lang="pt-BR"/>
        </a:p>
      </dgm:t>
    </dgm:pt>
    <dgm:pt modelId="{56A0FA5F-170E-4454-9FD8-F3CD1B3A29EB}" type="sibTrans" cxnId="{F3E2D4D9-2359-4010-B9F9-A61020E79384}">
      <dgm:prSet/>
      <dgm:spPr/>
      <dgm:t>
        <a:bodyPr/>
        <a:lstStyle/>
        <a:p>
          <a:endParaRPr lang="pt-BR"/>
        </a:p>
      </dgm:t>
    </dgm:pt>
    <dgm:pt modelId="{6DF3931F-4859-4B2E-84DE-7E462CE5231F}" type="pres">
      <dgm:prSet presAssocID="{DF4A7968-737C-4A6C-AF24-D698F5635164}" presName="Name0" presStyleCnt="0">
        <dgm:presLayoutVars>
          <dgm:dir/>
          <dgm:resizeHandles val="exact"/>
        </dgm:presLayoutVars>
      </dgm:prSet>
      <dgm:spPr/>
    </dgm:pt>
    <dgm:pt modelId="{0F87536C-4BCF-417A-BF5A-20E04FCB2928}" type="pres">
      <dgm:prSet presAssocID="{29767A16-9D7A-4A7E-A30F-73B522E1D76B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5D679BF-3F52-4567-B125-9E46FFAA7E2D}" type="pres">
      <dgm:prSet presAssocID="{32AAC698-72FB-4269-8F7F-C7F87490B8B4}" presName="sibTrans" presStyleLbl="sibTrans2D1" presStyleIdx="0" presStyleCnt="1"/>
      <dgm:spPr/>
      <dgm:t>
        <a:bodyPr/>
        <a:lstStyle/>
        <a:p>
          <a:endParaRPr lang="pt-BR"/>
        </a:p>
      </dgm:t>
    </dgm:pt>
    <dgm:pt modelId="{89E540CE-D2BF-4CF6-B88D-36F4D91469C8}" type="pres">
      <dgm:prSet presAssocID="{32AAC698-72FB-4269-8F7F-C7F87490B8B4}" presName="connectorText" presStyleLbl="sibTrans2D1" presStyleIdx="0" presStyleCnt="1"/>
      <dgm:spPr/>
      <dgm:t>
        <a:bodyPr/>
        <a:lstStyle/>
        <a:p>
          <a:endParaRPr lang="pt-BR"/>
        </a:p>
      </dgm:t>
    </dgm:pt>
    <dgm:pt modelId="{5B8C5656-D1F0-411A-BE37-5293011DAE3C}" type="pres">
      <dgm:prSet presAssocID="{07CA84C1-BB3E-4435-A616-F8C737896F41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8FF990FF-623E-4F77-865E-CEADBC987C4C}" type="presOf" srcId="{29767A16-9D7A-4A7E-A30F-73B522E1D76B}" destId="{0F87536C-4BCF-417A-BF5A-20E04FCB2928}" srcOrd="0" destOrd="0" presId="urn:microsoft.com/office/officeart/2005/8/layout/process1"/>
    <dgm:cxn modelId="{F3E2D4D9-2359-4010-B9F9-A61020E79384}" srcId="{DF4A7968-737C-4A6C-AF24-D698F5635164}" destId="{07CA84C1-BB3E-4435-A616-F8C737896F41}" srcOrd="1" destOrd="0" parTransId="{9F3A49C4-0D40-44AF-92D8-F3AB83B3391D}" sibTransId="{56A0FA5F-170E-4454-9FD8-F3CD1B3A29EB}"/>
    <dgm:cxn modelId="{343D9D00-4C1E-4736-8272-DC752C51C134}" srcId="{DF4A7968-737C-4A6C-AF24-D698F5635164}" destId="{29767A16-9D7A-4A7E-A30F-73B522E1D76B}" srcOrd="0" destOrd="0" parTransId="{5C46CCE5-E82C-4444-95D4-EB02AD9D8D98}" sibTransId="{32AAC698-72FB-4269-8F7F-C7F87490B8B4}"/>
    <dgm:cxn modelId="{EB2FF330-C066-4974-AEA2-B13496523248}" type="presOf" srcId="{32AAC698-72FB-4269-8F7F-C7F87490B8B4}" destId="{75D679BF-3F52-4567-B125-9E46FFAA7E2D}" srcOrd="0" destOrd="0" presId="urn:microsoft.com/office/officeart/2005/8/layout/process1"/>
    <dgm:cxn modelId="{7AE7F67C-7094-4FB6-83FD-E01C1DF8D610}" type="presOf" srcId="{32AAC698-72FB-4269-8F7F-C7F87490B8B4}" destId="{89E540CE-D2BF-4CF6-B88D-36F4D91469C8}" srcOrd="1" destOrd="0" presId="urn:microsoft.com/office/officeart/2005/8/layout/process1"/>
    <dgm:cxn modelId="{B7138B4B-5D65-402A-9D21-5D71F8BBAD1B}" type="presOf" srcId="{07CA84C1-BB3E-4435-A616-F8C737896F41}" destId="{5B8C5656-D1F0-411A-BE37-5293011DAE3C}" srcOrd="0" destOrd="0" presId="urn:microsoft.com/office/officeart/2005/8/layout/process1"/>
    <dgm:cxn modelId="{0F5DF768-7F45-43F0-967F-1BD7557C9C0B}" type="presOf" srcId="{DF4A7968-737C-4A6C-AF24-D698F5635164}" destId="{6DF3931F-4859-4B2E-84DE-7E462CE5231F}" srcOrd="0" destOrd="0" presId="urn:microsoft.com/office/officeart/2005/8/layout/process1"/>
    <dgm:cxn modelId="{6487E827-457B-4994-BD2F-CF6BCF0B048E}" type="presParOf" srcId="{6DF3931F-4859-4B2E-84DE-7E462CE5231F}" destId="{0F87536C-4BCF-417A-BF5A-20E04FCB2928}" srcOrd="0" destOrd="0" presId="urn:microsoft.com/office/officeart/2005/8/layout/process1"/>
    <dgm:cxn modelId="{14F9CFC5-2832-4225-AB48-AA171D6C6788}" type="presParOf" srcId="{6DF3931F-4859-4B2E-84DE-7E462CE5231F}" destId="{75D679BF-3F52-4567-B125-9E46FFAA7E2D}" srcOrd="1" destOrd="0" presId="urn:microsoft.com/office/officeart/2005/8/layout/process1"/>
    <dgm:cxn modelId="{390AD343-6CEA-4B66-92BB-D17F90541768}" type="presParOf" srcId="{75D679BF-3F52-4567-B125-9E46FFAA7E2D}" destId="{89E540CE-D2BF-4CF6-B88D-36F4D91469C8}" srcOrd="0" destOrd="0" presId="urn:microsoft.com/office/officeart/2005/8/layout/process1"/>
    <dgm:cxn modelId="{C05FE9BD-097B-465D-B612-F6A1AF8C0181}" type="presParOf" srcId="{6DF3931F-4859-4B2E-84DE-7E462CE5231F}" destId="{5B8C5656-D1F0-411A-BE37-5293011DAE3C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F4A7968-737C-4A6C-AF24-D698F5635164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29767A16-9D7A-4A7E-A30F-73B522E1D76B}">
      <dgm:prSet phldrT="[Texto]"/>
      <dgm:spPr/>
      <dgm:t>
        <a:bodyPr/>
        <a:lstStyle/>
        <a:p>
          <a:r>
            <a:rPr lang="pt-BR" dirty="0"/>
            <a:t>3,36% a.m.</a:t>
          </a:r>
        </a:p>
      </dgm:t>
    </dgm:pt>
    <dgm:pt modelId="{5C46CCE5-E82C-4444-95D4-EB02AD9D8D98}" type="parTrans" cxnId="{343D9D00-4C1E-4736-8272-DC752C51C134}">
      <dgm:prSet/>
      <dgm:spPr/>
      <dgm:t>
        <a:bodyPr/>
        <a:lstStyle/>
        <a:p>
          <a:endParaRPr lang="pt-BR"/>
        </a:p>
      </dgm:t>
    </dgm:pt>
    <dgm:pt modelId="{32AAC698-72FB-4269-8F7F-C7F87490B8B4}" type="sibTrans" cxnId="{343D9D00-4C1E-4736-8272-DC752C51C134}">
      <dgm:prSet/>
      <dgm:spPr/>
      <dgm:t>
        <a:bodyPr/>
        <a:lstStyle/>
        <a:p>
          <a:endParaRPr lang="pt-BR"/>
        </a:p>
      </dgm:t>
    </dgm:pt>
    <dgm:pt modelId="{07CA84C1-BB3E-4435-A616-F8C737896F41}">
      <dgm:prSet phldrT="[Texto]"/>
      <dgm:spPr/>
      <dgm:t>
        <a:bodyPr/>
        <a:lstStyle/>
        <a:p>
          <a:r>
            <a:rPr lang="pt-BR" dirty="0"/>
            <a:t>3,22% a.m.</a:t>
          </a:r>
        </a:p>
      </dgm:t>
    </dgm:pt>
    <dgm:pt modelId="{9F3A49C4-0D40-44AF-92D8-F3AB83B3391D}" type="parTrans" cxnId="{F3E2D4D9-2359-4010-B9F9-A61020E79384}">
      <dgm:prSet/>
      <dgm:spPr/>
      <dgm:t>
        <a:bodyPr/>
        <a:lstStyle/>
        <a:p>
          <a:endParaRPr lang="pt-BR"/>
        </a:p>
      </dgm:t>
    </dgm:pt>
    <dgm:pt modelId="{56A0FA5F-170E-4454-9FD8-F3CD1B3A29EB}" type="sibTrans" cxnId="{F3E2D4D9-2359-4010-B9F9-A61020E79384}">
      <dgm:prSet/>
      <dgm:spPr/>
      <dgm:t>
        <a:bodyPr/>
        <a:lstStyle/>
        <a:p>
          <a:endParaRPr lang="pt-BR"/>
        </a:p>
      </dgm:t>
    </dgm:pt>
    <dgm:pt modelId="{6DF3931F-4859-4B2E-84DE-7E462CE5231F}" type="pres">
      <dgm:prSet presAssocID="{DF4A7968-737C-4A6C-AF24-D698F5635164}" presName="Name0" presStyleCnt="0">
        <dgm:presLayoutVars>
          <dgm:dir/>
          <dgm:resizeHandles val="exact"/>
        </dgm:presLayoutVars>
      </dgm:prSet>
      <dgm:spPr/>
    </dgm:pt>
    <dgm:pt modelId="{0F87536C-4BCF-417A-BF5A-20E04FCB2928}" type="pres">
      <dgm:prSet presAssocID="{29767A16-9D7A-4A7E-A30F-73B522E1D76B}" presName="node" presStyleLbl="node1" presStyleIdx="0" presStyleCnt="2" custLinFactY="83725" custLinFactNeighborX="-117" custLinFactNeighborY="10000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5D679BF-3F52-4567-B125-9E46FFAA7E2D}" type="pres">
      <dgm:prSet presAssocID="{32AAC698-72FB-4269-8F7F-C7F87490B8B4}" presName="sibTrans" presStyleLbl="sibTrans2D1" presStyleIdx="0" presStyleCnt="1"/>
      <dgm:spPr/>
      <dgm:t>
        <a:bodyPr/>
        <a:lstStyle/>
        <a:p>
          <a:endParaRPr lang="pt-BR"/>
        </a:p>
      </dgm:t>
    </dgm:pt>
    <dgm:pt modelId="{89E540CE-D2BF-4CF6-B88D-36F4D91469C8}" type="pres">
      <dgm:prSet presAssocID="{32AAC698-72FB-4269-8F7F-C7F87490B8B4}" presName="connectorText" presStyleLbl="sibTrans2D1" presStyleIdx="0" presStyleCnt="1"/>
      <dgm:spPr/>
      <dgm:t>
        <a:bodyPr/>
        <a:lstStyle/>
        <a:p>
          <a:endParaRPr lang="pt-BR"/>
        </a:p>
      </dgm:t>
    </dgm:pt>
    <dgm:pt modelId="{5B8C5656-D1F0-411A-BE37-5293011DAE3C}" type="pres">
      <dgm:prSet presAssocID="{07CA84C1-BB3E-4435-A616-F8C737896F41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F7CEDCA9-8172-4F5E-9AE9-42BEDEE42C9D}" type="presOf" srcId="{DF4A7968-737C-4A6C-AF24-D698F5635164}" destId="{6DF3931F-4859-4B2E-84DE-7E462CE5231F}" srcOrd="0" destOrd="0" presId="urn:microsoft.com/office/officeart/2005/8/layout/process1"/>
    <dgm:cxn modelId="{808AED23-021F-4134-BC24-78AD2C4AD354}" type="presOf" srcId="{32AAC698-72FB-4269-8F7F-C7F87490B8B4}" destId="{75D679BF-3F52-4567-B125-9E46FFAA7E2D}" srcOrd="0" destOrd="0" presId="urn:microsoft.com/office/officeart/2005/8/layout/process1"/>
    <dgm:cxn modelId="{028FA8D4-6080-4232-8739-B00E3D078A09}" type="presOf" srcId="{29767A16-9D7A-4A7E-A30F-73B522E1D76B}" destId="{0F87536C-4BCF-417A-BF5A-20E04FCB2928}" srcOrd="0" destOrd="0" presId="urn:microsoft.com/office/officeart/2005/8/layout/process1"/>
    <dgm:cxn modelId="{F3E2D4D9-2359-4010-B9F9-A61020E79384}" srcId="{DF4A7968-737C-4A6C-AF24-D698F5635164}" destId="{07CA84C1-BB3E-4435-A616-F8C737896F41}" srcOrd="1" destOrd="0" parTransId="{9F3A49C4-0D40-44AF-92D8-F3AB83B3391D}" sibTransId="{56A0FA5F-170E-4454-9FD8-F3CD1B3A29EB}"/>
    <dgm:cxn modelId="{343D9D00-4C1E-4736-8272-DC752C51C134}" srcId="{DF4A7968-737C-4A6C-AF24-D698F5635164}" destId="{29767A16-9D7A-4A7E-A30F-73B522E1D76B}" srcOrd="0" destOrd="0" parTransId="{5C46CCE5-E82C-4444-95D4-EB02AD9D8D98}" sibTransId="{32AAC698-72FB-4269-8F7F-C7F87490B8B4}"/>
    <dgm:cxn modelId="{5E9D548F-8E5F-4BD2-8584-743FE3457885}" type="presOf" srcId="{07CA84C1-BB3E-4435-A616-F8C737896F41}" destId="{5B8C5656-D1F0-411A-BE37-5293011DAE3C}" srcOrd="0" destOrd="0" presId="urn:microsoft.com/office/officeart/2005/8/layout/process1"/>
    <dgm:cxn modelId="{776E98E3-F4B2-48CD-B47A-ECB997058DD3}" type="presOf" srcId="{32AAC698-72FB-4269-8F7F-C7F87490B8B4}" destId="{89E540CE-D2BF-4CF6-B88D-36F4D91469C8}" srcOrd="1" destOrd="0" presId="urn:microsoft.com/office/officeart/2005/8/layout/process1"/>
    <dgm:cxn modelId="{FB874817-F1BB-4CEB-B5EE-56AE1C9F73DD}" type="presParOf" srcId="{6DF3931F-4859-4B2E-84DE-7E462CE5231F}" destId="{0F87536C-4BCF-417A-BF5A-20E04FCB2928}" srcOrd="0" destOrd="0" presId="urn:microsoft.com/office/officeart/2005/8/layout/process1"/>
    <dgm:cxn modelId="{3452AC10-571F-4E5C-BD11-90A60E5B7D4E}" type="presParOf" srcId="{6DF3931F-4859-4B2E-84DE-7E462CE5231F}" destId="{75D679BF-3F52-4567-B125-9E46FFAA7E2D}" srcOrd="1" destOrd="0" presId="urn:microsoft.com/office/officeart/2005/8/layout/process1"/>
    <dgm:cxn modelId="{8635262B-D6FA-42F6-AF67-582BF0BCE237}" type="presParOf" srcId="{75D679BF-3F52-4567-B125-9E46FFAA7E2D}" destId="{89E540CE-D2BF-4CF6-B88D-36F4D91469C8}" srcOrd="0" destOrd="0" presId="urn:microsoft.com/office/officeart/2005/8/layout/process1"/>
    <dgm:cxn modelId="{F001C0B8-7751-468A-B2D9-2E2565B88E88}" type="presParOf" srcId="{6DF3931F-4859-4B2E-84DE-7E462CE5231F}" destId="{5B8C5656-D1F0-411A-BE37-5293011DAE3C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87536C-4BCF-417A-BF5A-20E04FCB2928}">
      <dsp:nvSpPr>
        <dsp:cNvPr id="0" name=""/>
        <dsp:cNvSpPr/>
      </dsp:nvSpPr>
      <dsp:spPr>
        <a:xfrm>
          <a:off x="1506" y="0"/>
          <a:ext cx="3211885" cy="5008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100" kern="1200" dirty="0"/>
            <a:t>2,34% a.m.</a:t>
          </a:r>
        </a:p>
      </dsp:txBody>
      <dsp:txXfrm>
        <a:off x="16175" y="14669"/>
        <a:ext cx="3182547" cy="471493"/>
      </dsp:txXfrm>
    </dsp:sp>
    <dsp:sp modelId="{75D679BF-3F52-4567-B125-9E46FFAA7E2D}">
      <dsp:nvSpPr>
        <dsp:cNvPr id="0" name=""/>
        <dsp:cNvSpPr/>
      </dsp:nvSpPr>
      <dsp:spPr>
        <a:xfrm>
          <a:off x="3534579" y="0"/>
          <a:ext cx="680919" cy="50083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700" kern="1200"/>
        </a:p>
      </dsp:txBody>
      <dsp:txXfrm>
        <a:off x="3534579" y="100166"/>
        <a:ext cx="530670" cy="300499"/>
      </dsp:txXfrm>
    </dsp:sp>
    <dsp:sp modelId="{5B8C5656-D1F0-411A-BE37-5293011DAE3C}">
      <dsp:nvSpPr>
        <dsp:cNvPr id="0" name=""/>
        <dsp:cNvSpPr/>
      </dsp:nvSpPr>
      <dsp:spPr>
        <a:xfrm>
          <a:off x="4498145" y="0"/>
          <a:ext cx="3211885" cy="5008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100" kern="1200" dirty="0"/>
            <a:t>2,20% a.m.</a:t>
          </a:r>
        </a:p>
      </dsp:txBody>
      <dsp:txXfrm>
        <a:off x="4512814" y="14669"/>
        <a:ext cx="3182547" cy="47149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87536C-4BCF-417A-BF5A-20E04FCB2928}">
      <dsp:nvSpPr>
        <dsp:cNvPr id="0" name=""/>
        <dsp:cNvSpPr/>
      </dsp:nvSpPr>
      <dsp:spPr>
        <a:xfrm>
          <a:off x="2" y="0"/>
          <a:ext cx="3211885" cy="5008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100" kern="1200" dirty="0"/>
            <a:t>3,36% a.m.</a:t>
          </a:r>
        </a:p>
      </dsp:txBody>
      <dsp:txXfrm>
        <a:off x="14671" y="14669"/>
        <a:ext cx="3182547" cy="471493"/>
      </dsp:txXfrm>
    </dsp:sp>
    <dsp:sp modelId="{75D679BF-3F52-4567-B125-9E46FFAA7E2D}">
      <dsp:nvSpPr>
        <dsp:cNvPr id="0" name=""/>
        <dsp:cNvSpPr/>
      </dsp:nvSpPr>
      <dsp:spPr>
        <a:xfrm>
          <a:off x="3533452" y="0"/>
          <a:ext cx="681716" cy="50083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700" kern="1200"/>
        </a:p>
      </dsp:txBody>
      <dsp:txXfrm>
        <a:off x="3533452" y="100166"/>
        <a:ext cx="531467" cy="300499"/>
      </dsp:txXfrm>
    </dsp:sp>
    <dsp:sp modelId="{5B8C5656-D1F0-411A-BE37-5293011DAE3C}">
      <dsp:nvSpPr>
        <dsp:cNvPr id="0" name=""/>
        <dsp:cNvSpPr/>
      </dsp:nvSpPr>
      <dsp:spPr>
        <a:xfrm>
          <a:off x="4498145" y="0"/>
          <a:ext cx="3211885" cy="5008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100" kern="1200" dirty="0"/>
            <a:t>3,22% a.m.</a:t>
          </a:r>
        </a:p>
      </dsp:txBody>
      <dsp:txXfrm>
        <a:off x="4512814" y="14669"/>
        <a:ext cx="3182547" cy="4714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86A4-202F-47A9-8ADB-6DA8E53AD141}" type="datetimeFigureOut">
              <a:rPr lang="pt-BR" smtClean="0"/>
              <a:t>30/03/2017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6B4C6-832B-48F9-913B-B185BF6F588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848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86A4-202F-47A9-8ADB-6DA8E53AD141}" type="datetimeFigureOut">
              <a:rPr lang="pt-BR" smtClean="0"/>
              <a:t>30/03/2017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6B4C6-832B-48F9-913B-B185BF6F588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02552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86A4-202F-47A9-8ADB-6DA8E53AD141}" type="datetimeFigureOut">
              <a:rPr lang="pt-BR" smtClean="0"/>
              <a:t>30/03/2017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6B4C6-832B-48F9-913B-B185BF6F588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28596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86A4-202F-47A9-8ADB-6DA8E53AD141}" type="datetimeFigureOut">
              <a:rPr lang="pt-BR" smtClean="0"/>
              <a:t>30/03/2017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6B4C6-832B-48F9-913B-B185BF6F588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16207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86A4-202F-47A9-8ADB-6DA8E53AD141}" type="datetimeFigureOut">
              <a:rPr lang="pt-BR" smtClean="0"/>
              <a:t>30/03/2017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6B4C6-832B-48F9-913B-B185BF6F588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5810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86A4-202F-47A9-8ADB-6DA8E53AD141}" type="datetimeFigureOut">
              <a:rPr lang="pt-BR" smtClean="0"/>
              <a:t>30/03/2017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6B4C6-832B-48F9-913B-B185BF6F588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66632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86A4-202F-47A9-8ADB-6DA8E53AD141}" type="datetimeFigureOut">
              <a:rPr lang="pt-BR" smtClean="0"/>
              <a:t>30/03/2017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6B4C6-832B-48F9-913B-B185BF6F588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77228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86A4-202F-47A9-8ADB-6DA8E53AD141}" type="datetimeFigureOut">
              <a:rPr lang="pt-BR" smtClean="0"/>
              <a:t>30/03/2017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6B4C6-832B-48F9-913B-B185BF6F588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6977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86A4-202F-47A9-8ADB-6DA8E53AD141}" type="datetimeFigureOut">
              <a:rPr lang="pt-BR" smtClean="0"/>
              <a:t>30/03/2017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6B4C6-832B-48F9-913B-B185BF6F588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26034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86A4-202F-47A9-8ADB-6DA8E53AD141}" type="datetimeFigureOut">
              <a:rPr lang="pt-BR" smtClean="0"/>
              <a:t>30/03/2017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6B4C6-832B-48F9-913B-B185BF6F588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5185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86A4-202F-47A9-8ADB-6DA8E53AD141}" type="datetimeFigureOut">
              <a:rPr lang="pt-BR" smtClean="0"/>
              <a:t>30/03/2017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6B4C6-832B-48F9-913B-B185BF6F588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23413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086A4-202F-47A9-8ADB-6DA8E53AD141}" type="datetimeFigureOut">
              <a:rPr lang="pt-BR" smtClean="0"/>
              <a:t>30/03/2017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C6B4C6-832B-48F9-913B-B185BF6F588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77083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image" Target="../media/image1.png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chart" Target="../charts/chart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336" y="302896"/>
            <a:ext cx="2901682" cy="766482"/>
          </a:xfrm>
          <a:prstGeom prst="rect">
            <a:avLst/>
          </a:prstGeom>
        </p:spPr>
      </p:pic>
      <p:pic>
        <p:nvPicPr>
          <p:cNvPr id="3" name="Picture 3" descr="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5899" y="302896"/>
            <a:ext cx="2242435" cy="766482"/>
          </a:xfrm>
          <a:prstGeom prst="rect">
            <a:avLst/>
          </a:prstGeom>
        </p:spPr>
      </p:pic>
      <p:sp>
        <p:nvSpPr>
          <p:cNvPr id="4" name="TextBox 4"/>
          <p:cNvSpPr txBox="1"/>
          <p:nvPr/>
        </p:nvSpPr>
        <p:spPr>
          <a:xfrm>
            <a:off x="759045" y="2637162"/>
            <a:ext cx="107623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Revisão do teto da taxa de juros – INSS</a:t>
            </a:r>
            <a:r>
              <a:rPr lang="pt-B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pt-BR" sz="3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378336" y="6383969"/>
            <a:ext cx="21735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30.03.2017</a:t>
            </a:r>
          </a:p>
        </p:txBody>
      </p:sp>
    </p:spTree>
    <p:extLst>
      <p:ext uri="{BB962C8B-B14F-4D97-AF65-F5344CB8AC3E}">
        <p14:creationId xmlns:p14="http://schemas.microsoft.com/office/powerpoint/2010/main" val="1021659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336" y="302896"/>
            <a:ext cx="2901682" cy="766482"/>
          </a:xfrm>
          <a:prstGeom prst="rect">
            <a:avLst/>
          </a:prstGeom>
        </p:spPr>
      </p:pic>
      <p:pic>
        <p:nvPicPr>
          <p:cNvPr id="5" name="Picture 3" descr="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5899" y="302896"/>
            <a:ext cx="2242435" cy="766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235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2964529" y="6349324"/>
            <a:ext cx="48006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b="1" dirty="0"/>
              <a:t>Fonte</a:t>
            </a:r>
            <a:r>
              <a:rPr lang="pt-BR" sz="1400" dirty="0"/>
              <a:t>: Banco Central</a:t>
            </a: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194310" y="160338"/>
            <a:ext cx="10218420" cy="558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200" dirty="0"/>
              <a:t>Importância da última revisão do teto de taxa</a:t>
            </a:r>
            <a:endParaRPr lang="pt-BR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194310" y="930534"/>
            <a:ext cx="8372476" cy="47535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Concessão de Empréstimo Consignado INSS – Valores em R$ bilhão</a:t>
            </a:r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046" y="6358612"/>
            <a:ext cx="1319753" cy="348614"/>
          </a:xfrm>
          <a:prstGeom prst="rect">
            <a:avLst/>
          </a:prstGeom>
        </p:spPr>
      </p:pic>
      <p:pic>
        <p:nvPicPr>
          <p:cNvPr id="12" name="Picture 3" descr="logo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8940" y="6358612"/>
            <a:ext cx="1019912" cy="348614"/>
          </a:xfrm>
          <a:prstGeom prst="rect">
            <a:avLst/>
          </a:prstGeom>
        </p:spPr>
      </p:pic>
      <p:graphicFrame>
        <p:nvGraphicFramePr>
          <p:cNvPr id="13" name="Gráfico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9273750"/>
              </p:ext>
            </p:extLst>
          </p:nvPr>
        </p:nvGraphicFramePr>
        <p:xfrm>
          <a:off x="1104405" y="1855229"/>
          <a:ext cx="9522707" cy="38330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4" name="CaixaDeTexto 13"/>
          <p:cNvSpPr txBox="1"/>
          <p:nvPr/>
        </p:nvSpPr>
        <p:spPr>
          <a:xfrm>
            <a:off x="6130577" y="1967820"/>
            <a:ext cx="1296000" cy="461665"/>
          </a:xfrm>
          <a:prstGeom prst="rect">
            <a:avLst/>
          </a:prstGeom>
          <a:noFill/>
          <a:ln w="12700">
            <a:noFill/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sz="1200" u="sng" dirty="0"/>
              <a:t>Outubro/2015</a:t>
            </a:r>
            <a:r>
              <a:rPr lang="pt-BR" sz="1200" dirty="0"/>
              <a:t>: </a:t>
            </a:r>
          </a:p>
          <a:p>
            <a:pPr algn="ctr"/>
            <a:r>
              <a:rPr lang="pt-BR" sz="1200" dirty="0"/>
              <a:t>Revisão do teto</a:t>
            </a:r>
          </a:p>
        </p:txBody>
      </p:sp>
      <p:cxnSp>
        <p:nvCxnSpPr>
          <p:cNvPr id="15" name="Conector reto 14"/>
          <p:cNvCxnSpPr/>
          <p:nvPr/>
        </p:nvCxnSpPr>
        <p:spPr>
          <a:xfrm>
            <a:off x="6778577" y="2479873"/>
            <a:ext cx="0" cy="2755697"/>
          </a:xfrm>
          <a:prstGeom prst="line">
            <a:avLst/>
          </a:prstGeom>
          <a:ln w="28575">
            <a:solidFill>
              <a:srgbClr val="FFC000"/>
            </a:solidFill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Retângulo 2"/>
          <p:cNvSpPr/>
          <p:nvPr/>
        </p:nvSpPr>
        <p:spPr>
          <a:xfrm>
            <a:off x="9474075" y="2558417"/>
            <a:ext cx="486000" cy="211306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CaixaDeTexto 15"/>
          <p:cNvSpPr txBox="1"/>
          <p:nvPr/>
        </p:nvSpPr>
        <p:spPr>
          <a:xfrm>
            <a:off x="9069075" y="4740611"/>
            <a:ext cx="1296000" cy="307777"/>
          </a:xfrm>
          <a:prstGeom prst="rect">
            <a:avLst/>
          </a:prstGeom>
          <a:noFill/>
          <a:ln w="12700">
            <a:noFill/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sz="1400" b="1" dirty="0">
                <a:solidFill>
                  <a:schemeClr val="bg1"/>
                </a:solidFill>
              </a:rPr>
              <a:t>10</a:t>
            </a:r>
            <a:endParaRPr lang="pt-BR" sz="1200" b="1" dirty="0">
              <a:solidFill>
                <a:schemeClr val="bg1"/>
              </a:solidFill>
            </a:endParaRPr>
          </a:p>
        </p:txBody>
      </p:sp>
      <p:sp>
        <p:nvSpPr>
          <p:cNvPr id="17" name="CaixaDeTexto 16"/>
          <p:cNvSpPr txBox="1"/>
          <p:nvPr/>
        </p:nvSpPr>
        <p:spPr>
          <a:xfrm>
            <a:off x="9069075" y="3305703"/>
            <a:ext cx="1296000" cy="307777"/>
          </a:xfrm>
          <a:prstGeom prst="rect">
            <a:avLst/>
          </a:prstGeom>
          <a:noFill/>
          <a:ln w="12700">
            <a:noFill/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48</a:t>
            </a:r>
            <a:endParaRPr lang="pt-BR" sz="1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CaixaDeTexto 17"/>
          <p:cNvSpPr txBox="1"/>
          <p:nvPr/>
        </p:nvSpPr>
        <p:spPr>
          <a:xfrm>
            <a:off x="9069075" y="5534385"/>
            <a:ext cx="1296000" cy="307777"/>
          </a:xfrm>
          <a:prstGeom prst="rect">
            <a:avLst/>
          </a:prstGeom>
          <a:noFill/>
          <a:ln w="12700">
            <a:noFill/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Projeção</a:t>
            </a:r>
            <a:endParaRPr lang="pt-BR" sz="1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7709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205740" y="838427"/>
            <a:ext cx="11510010" cy="71925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Incremento na concessão do Crédito Consignado INSS frente à queda das demais linhas de crédito para Pessoa Física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6529" y="1725931"/>
            <a:ext cx="8479932" cy="4181078"/>
          </a:xfrm>
          <a:prstGeom prst="rect">
            <a:avLst/>
          </a:prstGeom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194310" y="160338"/>
            <a:ext cx="10984230" cy="558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200" dirty="0"/>
              <a:t>Importância da última revisão do teto de taxa</a:t>
            </a:r>
            <a:endParaRPr lang="pt-BR" dirty="0"/>
          </a:p>
        </p:txBody>
      </p:sp>
      <p:sp>
        <p:nvSpPr>
          <p:cNvPr id="7" name="Retângulo 6"/>
          <p:cNvSpPr/>
          <p:nvPr/>
        </p:nvSpPr>
        <p:spPr>
          <a:xfrm>
            <a:off x="2964529" y="6349324"/>
            <a:ext cx="48006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b="1" dirty="0"/>
              <a:t>Fonte</a:t>
            </a:r>
            <a:r>
              <a:rPr lang="pt-BR" sz="1400" dirty="0"/>
              <a:t>: Banco Central</a:t>
            </a: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046" y="6358612"/>
            <a:ext cx="1319753" cy="348614"/>
          </a:xfrm>
          <a:prstGeom prst="rect">
            <a:avLst/>
          </a:prstGeom>
        </p:spPr>
      </p:pic>
      <p:pic>
        <p:nvPicPr>
          <p:cNvPr id="9" name="Picture 3" descr="logo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8940" y="6358612"/>
            <a:ext cx="1019912" cy="348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541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09300" y="937196"/>
            <a:ext cx="4445729" cy="1596154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4046" y="2457450"/>
            <a:ext cx="7174946" cy="3525523"/>
          </a:xfrm>
          <a:prstGeom prst="rect">
            <a:avLst/>
          </a:prstGeom>
        </p:spPr>
      </p:pic>
      <p:sp>
        <p:nvSpPr>
          <p:cNvPr id="12" name="Título 1"/>
          <p:cNvSpPr txBox="1">
            <a:spLocks/>
          </p:cNvSpPr>
          <p:nvPr/>
        </p:nvSpPr>
        <p:spPr>
          <a:xfrm>
            <a:off x="194310" y="160338"/>
            <a:ext cx="11795760" cy="5588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3600" dirty="0"/>
              <a:t>Viabilidade econômica de cada operação – Resolução 3.954</a:t>
            </a:r>
          </a:p>
        </p:txBody>
      </p:sp>
      <p:sp>
        <p:nvSpPr>
          <p:cNvPr id="13" name="Retângulo 12"/>
          <p:cNvSpPr/>
          <p:nvPr/>
        </p:nvSpPr>
        <p:spPr>
          <a:xfrm>
            <a:off x="2964529" y="6349324"/>
            <a:ext cx="48006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b="1" dirty="0"/>
              <a:t>Fonte</a:t>
            </a:r>
            <a:r>
              <a:rPr lang="pt-BR" sz="1400" dirty="0"/>
              <a:t>: Banco Central</a:t>
            </a:r>
          </a:p>
        </p:txBody>
      </p:sp>
      <p:pic>
        <p:nvPicPr>
          <p:cNvPr id="14" name="Imagem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046" y="6358612"/>
            <a:ext cx="1319753" cy="348614"/>
          </a:xfrm>
          <a:prstGeom prst="rect">
            <a:avLst/>
          </a:prstGeom>
        </p:spPr>
      </p:pic>
      <p:pic>
        <p:nvPicPr>
          <p:cNvPr id="15" name="Picture 3" descr="logo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8940" y="6358612"/>
            <a:ext cx="1019912" cy="348614"/>
          </a:xfrm>
          <a:prstGeom prst="rect">
            <a:avLst/>
          </a:prstGeom>
        </p:spPr>
      </p:pic>
      <p:grpSp>
        <p:nvGrpSpPr>
          <p:cNvPr id="17" name="Grupo 16"/>
          <p:cNvGrpSpPr/>
          <p:nvPr/>
        </p:nvGrpSpPr>
        <p:grpSpPr>
          <a:xfrm>
            <a:off x="8143709" y="2606040"/>
            <a:ext cx="3446311" cy="2354580"/>
            <a:chOff x="8143709" y="2606040"/>
            <a:chExt cx="3446311" cy="2354580"/>
          </a:xfrm>
        </p:grpSpPr>
        <p:sp>
          <p:nvSpPr>
            <p:cNvPr id="6" name="Retângulo 5"/>
            <p:cNvSpPr/>
            <p:nvPr/>
          </p:nvSpPr>
          <p:spPr>
            <a:xfrm>
              <a:off x="8166569" y="2751472"/>
              <a:ext cx="3348990" cy="20313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pt-BR" b="1" dirty="0"/>
                <a:t>Consequência</a:t>
              </a:r>
              <a:r>
                <a:rPr lang="pt-BR" dirty="0"/>
                <a:t>: Risco de não realização de operações de valor mais baixo, prejudicando principalmente os aposentados de até 2 salários mínimos (aproximadamente 80% da demanda). </a:t>
              </a:r>
            </a:p>
          </p:txBody>
        </p:sp>
        <p:sp>
          <p:nvSpPr>
            <p:cNvPr id="16" name="Retângulo 15"/>
            <p:cNvSpPr/>
            <p:nvPr/>
          </p:nvSpPr>
          <p:spPr>
            <a:xfrm>
              <a:off x="8143709" y="2606040"/>
              <a:ext cx="3446311" cy="235458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</p:spTree>
    <p:extLst>
      <p:ext uri="{BB962C8B-B14F-4D97-AF65-F5344CB8AC3E}">
        <p14:creationId xmlns:p14="http://schemas.microsoft.com/office/powerpoint/2010/main" val="161084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194310" y="947786"/>
            <a:ext cx="1179575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Risco de não realização de operações de valor mais baixo, prejudicando principalmente os aposentados de até 2 salários mínimos (aproximadamente 80% da demanda).</a:t>
            </a:r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8301380"/>
              </p:ext>
            </p:extLst>
          </p:nvPr>
        </p:nvGraphicFramePr>
        <p:xfrm>
          <a:off x="528637" y="2009897"/>
          <a:ext cx="10992804" cy="1959430"/>
        </p:xfrm>
        <a:graphic>
          <a:graphicData uri="http://schemas.openxmlformats.org/drawingml/2006/table">
            <a:tbl>
              <a:tblPr/>
              <a:tblGrid>
                <a:gridCol w="198805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1009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5756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15076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82196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364356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72046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Faixa Salarial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Ticket </a:t>
                      </a:r>
                    </a:p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médio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Custo</a:t>
                      </a:r>
                      <a:r>
                        <a:rPr lang="pt-BR" sz="1600" b="1" i="0" u="none" strike="noStrike" baseline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originação*</a:t>
                      </a:r>
                      <a:endParaRPr lang="pt-BR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Custo</a:t>
                      </a:r>
                      <a:r>
                        <a:rPr lang="pt-BR" sz="1600" b="1" i="0" u="none" strike="noStrike" baseline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manutenção</a:t>
                      </a:r>
                      <a:endParaRPr lang="pt-BR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Custo 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Custo/</a:t>
                      </a:r>
                    </a:p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Ticket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1948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Até 2 salários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R$ 2.356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R$ 80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R$ 5,3/mês </a:t>
                      </a:r>
                    </a:p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(R$ 381,60</a:t>
                      </a:r>
                      <a:r>
                        <a:rPr lang="pt-BR" sz="16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em 72 meses)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R$ 461,60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1948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Acima de 2 salários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R$ 4.137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6" name="Retângulo 5"/>
          <p:cNvSpPr/>
          <p:nvPr/>
        </p:nvSpPr>
        <p:spPr>
          <a:xfrm>
            <a:off x="327907" y="4057923"/>
            <a:ext cx="61751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/>
              <a:t>* Custo de originação: não inclui comissão do correspondente.</a:t>
            </a: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194309" y="160338"/>
            <a:ext cx="11795759" cy="5588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3600" dirty="0"/>
              <a:t>Viabilidade econômica de cada operação – Resolução 3.954</a:t>
            </a:r>
          </a:p>
        </p:txBody>
      </p:sp>
      <p:sp>
        <p:nvSpPr>
          <p:cNvPr id="8" name="Retângulo 7"/>
          <p:cNvSpPr/>
          <p:nvPr/>
        </p:nvSpPr>
        <p:spPr>
          <a:xfrm>
            <a:off x="2964529" y="6349324"/>
            <a:ext cx="48006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b="1" dirty="0"/>
              <a:t>Fonte: </a:t>
            </a:r>
            <a:r>
              <a:rPr lang="pt-BR" sz="1400" dirty="0"/>
              <a:t>Pesquisa Associados ABBC – </a:t>
            </a:r>
            <a:r>
              <a:rPr lang="pt-BR" sz="1400" dirty="0" err="1"/>
              <a:t>fev</a:t>
            </a:r>
            <a:r>
              <a:rPr lang="pt-BR" sz="1400" dirty="0"/>
              <a:t>/17</a:t>
            </a:r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046" y="6358612"/>
            <a:ext cx="1319753" cy="348614"/>
          </a:xfrm>
          <a:prstGeom prst="rect">
            <a:avLst/>
          </a:prstGeom>
        </p:spPr>
      </p:pic>
      <p:pic>
        <p:nvPicPr>
          <p:cNvPr id="10" name="Picture 3" descr="logo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8940" y="6358612"/>
            <a:ext cx="1019912" cy="348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942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242888" y="833486"/>
            <a:ext cx="116259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Atual teto de 2,34% não inibe a competição bancária, conforme podemos observar em alguns exemplos abaixo:</a:t>
            </a:r>
          </a:p>
        </p:txBody>
      </p:sp>
      <p:sp>
        <p:nvSpPr>
          <p:cNvPr id="5" name="Retângulo 4"/>
          <p:cNvSpPr/>
          <p:nvPr/>
        </p:nvSpPr>
        <p:spPr>
          <a:xfrm>
            <a:off x="868680" y="1597720"/>
            <a:ext cx="65836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b="1" dirty="0">
                <a:latin typeface="+mj-lt"/>
                <a:ea typeface="+mj-ea"/>
                <a:cs typeface="+mj-cs"/>
              </a:rPr>
              <a:t>Pessoa Física - Crédito Pessoal Consignado INSS</a:t>
            </a:r>
          </a:p>
          <a:p>
            <a:r>
              <a:rPr lang="pt-BR" sz="1600" b="1" dirty="0">
                <a:latin typeface="+mj-lt"/>
                <a:ea typeface="+mj-ea"/>
                <a:cs typeface="+mj-cs"/>
              </a:rPr>
              <a:t>Período: 09/03/2017 a 15/03/2017</a:t>
            </a: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194310" y="160338"/>
            <a:ext cx="10984230" cy="558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200" dirty="0"/>
              <a:t>Teto da taxa não inibe concorrência</a:t>
            </a:r>
            <a:endParaRPr lang="pt-BR" dirty="0"/>
          </a:p>
        </p:txBody>
      </p:sp>
      <p:sp>
        <p:nvSpPr>
          <p:cNvPr id="7" name="Retângulo 6"/>
          <p:cNvSpPr/>
          <p:nvPr/>
        </p:nvSpPr>
        <p:spPr>
          <a:xfrm>
            <a:off x="2964529" y="6349324"/>
            <a:ext cx="48006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b="1" dirty="0"/>
              <a:t>Fonte: </a:t>
            </a:r>
            <a:r>
              <a:rPr lang="pt-BR" sz="1400" dirty="0"/>
              <a:t>Banco Central</a:t>
            </a: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046" y="6358612"/>
            <a:ext cx="1319753" cy="348614"/>
          </a:xfrm>
          <a:prstGeom prst="rect">
            <a:avLst/>
          </a:prstGeom>
        </p:spPr>
      </p:pic>
      <p:pic>
        <p:nvPicPr>
          <p:cNvPr id="9" name="Picture 3" descr="logo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8940" y="6358612"/>
            <a:ext cx="1019912" cy="348614"/>
          </a:xfrm>
          <a:prstGeom prst="rect">
            <a:avLst/>
          </a:prstGeom>
        </p:spPr>
      </p:pic>
      <p:graphicFrame>
        <p:nvGraphicFramePr>
          <p:cNvPr id="10" name="Tabe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5672767"/>
              </p:ext>
            </p:extLst>
          </p:nvPr>
        </p:nvGraphicFramePr>
        <p:xfrm>
          <a:off x="853440" y="2182495"/>
          <a:ext cx="10325100" cy="3943366"/>
        </p:xfrm>
        <a:graphic>
          <a:graphicData uri="http://schemas.openxmlformats.org/drawingml/2006/table">
            <a:tbl>
              <a:tblPr/>
              <a:tblGrid>
                <a:gridCol w="619929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2580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81669"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BANCO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TAXA INSS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F75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81669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BANCO DAYCOVAL 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2,10% a.m.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1669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BANCO SAFRA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2,11% a.m.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81669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CAIXA ECONOMICA FEDERAL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2,20% a.m.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81669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OLÉ BONSUCESSO CONSIGNADO (SANTANDER)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2,21% a.m.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81669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PARANA BANCO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2,21% a.m.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81669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BANCO MERCANTIL DO BRASIL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2,23% a.m.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81669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BANCO ITAÚ CONSIGNADO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2,23% a.m.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81669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BANCO SANTANDER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2,24% a.m.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81669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BANCO PAN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2,31% a.m.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81669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BANCO BRADESCO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2,32% a.m.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81669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BANCO VOTORANTIM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2,32% a.m.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81669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BANCO DO BRASIL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2,33% a.m.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81669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BANCO</a:t>
                      </a:r>
                      <a:r>
                        <a:rPr lang="pt-BR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BRADESCO FINANCIAMENT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2,33% a.m.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786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228600" y="814573"/>
            <a:ext cx="1155573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Selic, quando da implementação do teto de 2,14% a.m. em maio/2012, era de 8,50% a.a.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174" y="1349338"/>
            <a:ext cx="9510186" cy="4652543"/>
          </a:xfrm>
          <a:prstGeom prst="rect">
            <a:avLst/>
          </a:prstGeom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194310" y="160338"/>
            <a:ext cx="10984230" cy="558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200" dirty="0"/>
              <a:t>Teto da taxa não inibe concorrência entre os bancos</a:t>
            </a:r>
            <a:endParaRPr lang="pt-BR" dirty="0"/>
          </a:p>
        </p:txBody>
      </p:sp>
      <p:sp>
        <p:nvSpPr>
          <p:cNvPr id="10" name="Retângulo 9"/>
          <p:cNvSpPr/>
          <p:nvPr/>
        </p:nvSpPr>
        <p:spPr>
          <a:xfrm>
            <a:off x="2964529" y="6349324"/>
            <a:ext cx="48006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b="1" dirty="0"/>
              <a:t>Fonte: </a:t>
            </a:r>
            <a:r>
              <a:rPr lang="pt-BR" sz="1400" dirty="0"/>
              <a:t>Banco Central e Ministério da Previdência</a:t>
            </a:r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046" y="6358612"/>
            <a:ext cx="1319753" cy="348614"/>
          </a:xfrm>
          <a:prstGeom prst="rect">
            <a:avLst/>
          </a:prstGeom>
        </p:spPr>
      </p:pic>
      <p:pic>
        <p:nvPicPr>
          <p:cNvPr id="12" name="Picture 3" descr="logo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8940" y="6358612"/>
            <a:ext cx="1019912" cy="348614"/>
          </a:xfrm>
          <a:prstGeom prst="rect">
            <a:avLst/>
          </a:prstGeom>
        </p:spPr>
      </p:pic>
      <p:sp>
        <p:nvSpPr>
          <p:cNvPr id="8" name="Retângulo 7"/>
          <p:cNvSpPr/>
          <p:nvPr/>
        </p:nvSpPr>
        <p:spPr>
          <a:xfrm>
            <a:off x="10174261" y="1457568"/>
            <a:ext cx="1004279" cy="58477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pt-BR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Selic</a:t>
            </a:r>
            <a:br>
              <a:rPr lang="pt-BR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pt-BR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(%a.a.)</a:t>
            </a:r>
          </a:p>
        </p:txBody>
      </p:sp>
    </p:spTree>
    <p:extLst>
      <p:ext uri="{BB962C8B-B14F-4D97-AF65-F5344CB8AC3E}">
        <p14:creationId xmlns:p14="http://schemas.microsoft.com/office/powerpoint/2010/main" val="2023252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6457756"/>
              </p:ext>
            </p:extLst>
          </p:nvPr>
        </p:nvGraphicFramePr>
        <p:xfrm>
          <a:off x="661162" y="1206977"/>
          <a:ext cx="10791697" cy="1766031"/>
        </p:xfrm>
        <a:graphic>
          <a:graphicData uri="http://schemas.openxmlformats.org/drawingml/2006/table">
            <a:tbl>
              <a:tblPr/>
              <a:tblGrid>
                <a:gridCol w="31152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70486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51939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45215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88677"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Contexto Econômico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Outubro/15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Março/17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∆/Variação%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F75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88677"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SELIC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14,25% a.a.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12,25% a.a.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- 2,00% </a:t>
                      </a:r>
                      <a:r>
                        <a:rPr lang="pt-BR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p.p</a:t>
                      </a:r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(-14%)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88677"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Custo Processamento p/linha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R$ 1,10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R$ 1,30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R$ 0,20  (18%)</a:t>
                      </a:r>
                    </a:p>
                    <a:p>
                      <a:pPr algn="ctr" fontAlgn="b"/>
                      <a:r>
                        <a:rPr lang="pt-BR" sz="1600" b="1" u="sng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j-lt"/>
                          <a:ea typeface="+mj-ea"/>
                          <a:cs typeface="+mj-cs"/>
                        </a:rPr>
                        <a:t>(sobre o estoque)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5" name="Título 1"/>
          <p:cNvSpPr txBox="1">
            <a:spLocks/>
          </p:cNvSpPr>
          <p:nvPr/>
        </p:nvSpPr>
        <p:spPr>
          <a:xfrm>
            <a:off x="194310" y="160338"/>
            <a:ext cx="10984230" cy="558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200" dirty="0"/>
              <a:t>Premissas</a:t>
            </a:r>
            <a:endParaRPr lang="pt-BR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046" y="6358612"/>
            <a:ext cx="1319753" cy="348614"/>
          </a:xfrm>
          <a:prstGeom prst="rect">
            <a:avLst/>
          </a:prstGeom>
        </p:spPr>
      </p:pic>
      <p:pic>
        <p:nvPicPr>
          <p:cNvPr id="8" name="Picture 3" descr="logo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8940" y="6358612"/>
            <a:ext cx="1019912" cy="348614"/>
          </a:xfrm>
          <a:prstGeom prst="rect">
            <a:avLst/>
          </a:prstGeom>
        </p:spPr>
      </p:pic>
      <p:sp>
        <p:nvSpPr>
          <p:cNvPr id="9" name="Retângulo 8"/>
          <p:cNvSpPr/>
          <p:nvPr/>
        </p:nvSpPr>
        <p:spPr>
          <a:xfrm>
            <a:off x="344046" y="3460812"/>
            <a:ext cx="1155573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IPCA acumulado out/15 a </a:t>
            </a:r>
            <a:r>
              <a:rPr lang="pt-BR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fev</a:t>
            </a:r>
            <a:r>
              <a:rPr lang="pt-B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/17: </a:t>
            </a:r>
            <a:r>
              <a:rPr lang="pt-BR" sz="2000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9,16%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+mj-cs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A necessidade de </a:t>
            </a:r>
            <a:r>
              <a:rPr lang="pt-BR" sz="2000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evitarmos concentração bancária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+mj-cs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A exigência do Banco Central de </a:t>
            </a:r>
            <a:r>
              <a:rPr lang="pt-BR" sz="2000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viabilidade econômica de cada operação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+mj-cs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Selic, </a:t>
            </a:r>
            <a:r>
              <a:rPr lang="pt-B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quando da implementação do teto de 2,14% a.m. </a:t>
            </a:r>
            <a:r>
              <a:rPr lang="pt-BR" sz="2000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em maio/2012, era de 8,50% a.a.</a:t>
            </a:r>
          </a:p>
        </p:txBody>
      </p:sp>
    </p:spTree>
    <p:extLst>
      <p:ext uri="{BB962C8B-B14F-4D97-AF65-F5344CB8AC3E}">
        <p14:creationId xmlns:p14="http://schemas.microsoft.com/office/powerpoint/2010/main" val="1089426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481449" y="907968"/>
            <a:ext cx="7807528" cy="2053456"/>
            <a:chOff x="385762" y="2157427"/>
            <a:chExt cx="5810501" cy="2031920"/>
          </a:xfrm>
        </p:grpSpPr>
        <p:graphicFrame>
          <p:nvGraphicFramePr>
            <p:cNvPr id="3" name="Diagrama 2"/>
            <p:cNvGraphicFramePr/>
            <p:nvPr>
              <p:extLst>
                <p:ext uri="{D42A27DB-BD31-4B8C-83A1-F6EECF244321}">
                  <p14:modId xmlns:p14="http://schemas.microsoft.com/office/powerpoint/2010/main" val="1491880007"/>
                </p:ext>
              </p:extLst>
            </p:nvPr>
          </p:nvGraphicFramePr>
          <p:xfrm>
            <a:off x="457200" y="2543331"/>
            <a:ext cx="5739063" cy="49557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4" name="Retângulo 3"/>
            <p:cNvSpPr/>
            <p:nvPr/>
          </p:nvSpPr>
          <p:spPr>
            <a:xfrm>
              <a:off x="457200" y="3281617"/>
              <a:ext cx="19793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457200" indent="-457200">
                <a:buFont typeface="Arial" panose="020B0604020202020204" pitchFamily="34" charset="0"/>
              </a:pPr>
              <a:r>
                <a:rPr lang="pt-BR" b="1" dirty="0"/>
                <a:t>Cartão Consignado</a:t>
              </a:r>
              <a:endParaRPr lang="pt-BR" dirty="0"/>
            </a:p>
          </p:txBody>
        </p:sp>
        <p:sp>
          <p:nvSpPr>
            <p:cNvPr id="5" name="Retângulo 4"/>
            <p:cNvSpPr/>
            <p:nvPr/>
          </p:nvSpPr>
          <p:spPr>
            <a:xfrm>
              <a:off x="385762" y="2157427"/>
              <a:ext cx="4572000" cy="36933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457200" indent="-457200">
                <a:buFont typeface="Arial" panose="020B0604020202020204" pitchFamily="34" charset="0"/>
              </a:pPr>
              <a:r>
                <a:rPr lang="pt-BR" b="1" dirty="0"/>
                <a:t>Empréstimo Consignado</a:t>
              </a:r>
              <a:endParaRPr lang="pt-BR" dirty="0"/>
            </a:p>
          </p:txBody>
        </p:sp>
        <p:graphicFrame>
          <p:nvGraphicFramePr>
            <p:cNvPr id="6" name="Diagrama 5"/>
            <p:cNvGraphicFramePr/>
            <p:nvPr>
              <p:extLst>
                <p:ext uri="{D42A27DB-BD31-4B8C-83A1-F6EECF244321}">
                  <p14:modId xmlns:p14="http://schemas.microsoft.com/office/powerpoint/2010/main" val="566419901"/>
                </p:ext>
              </p:extLst>
            </p:nvPr>
          </p:nvGraphicFramePr>
          <p:xfrm>
            <a:off x="457200" y="3693769"/>
            <a:ext cx="5739063" cy="49557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7" r:lo="rId8" r:qs="rId9" r:cs="rId10"/>
            </a:graphicData>
          </a:graphic>
        </p:graphicFrame>
      </p:grpSp>
      <p:graphicFrame>
        <p:nvGraphicFramePr>
          <p:cNvPr id="8" name="Grá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61006211"/>
              </p:ext>
            </p:extLst>
          </p:nvPr>
        </p:nvGraphicFramePr>
        <p:xfrm>
          <a:off x="457200" y="3837152"/>
          <a:ext cx="7024255" cy="25214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sp>
        <p:nvSpPr>
          <p:cNvPr id="9" name="Retângulo 8"/>
          <p:cNvSpPr/>
          <p:nvPr/>
        </p:nvSpPr>
        <p:spPr>
          <a:xfrm>
            <a:off x="552887" y="3223670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buFont typeface="Arial" panose="020B0604020202020204" pitchFamily="34" charset="0"/>
            </a:pPr>
            <a:r>
              <a:rPr lang="pt-BR" sz="1600" b="1" dirty="0"/>
              <a:t>Comparativo: Margem Bruta</a:t>
            </a:r>
            <a:r>
              <a:rPr lang="pt-BR" sz="1600" dirty="0"/>
              <a:t> (Teto – Selic a.m.)</a:t>
            </a:r>
          </a:p>
        </p:txBody>
      </p:sp>
      <p:sp>
        <p:nvSpPr>
          <p:cNvPr id="10" name="Retângulo 9"/>
          <p:cNvSpPr/>
          <p:nvPr/>
        </p:nvSpPr>
        <p:spPr>
          <a:xfrm>
            <a:off x="1195581" y="5983337"/>
            <a:ext cx="1151906" cy="28883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2,14%</a:t>
            </a:r>
          </a:p>
          <a:p>
            <a:pPr algn="ctr"/>
            <a:r>
              <a:rPr lang="pt-BR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(Mai/12)</a:t>
            </a:r>
          </a:p>
        </p:txBody>
      </p:sp>
      <p:sp>
        <p:nvSpPr>
          <p:cNvPr id="11" name="Retângulo 10"/>
          <p:cNvSpPr/>
          <p:nvPr/>
        </p:nvSpPr>
        <p:spPr>
          <a:xfrm>
            <a:off x="3420094" y="5959748"/>
            <a:ext cx="1151906" cy="28883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2,34%</a:t>
            </a:r>
          </a:p>
          <a:p>
            <a:pPr algn="ctr"/>
            <a:r>
              <a:rPr lang="pt-BR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(Out/15)</a:t>
            </a:r>
          </a:p>
        </p:txBody>
      </p:sp>
      <p:sp>
        <p:nvSpPr>
          <p:cNvPr id="12" name="Retângulo 11"/>
          <p:cNvSpPr/>
          <p:nvPr/>
        </p:nvSpPr>
        <p:spPr>
          <a:xfrm>
            <a:off x="5717906" y="5959748"/>
            <a:ext cx="1151906" cy="28883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2,20%</a:t>
            </a:r>
          </a:p>
          <a:p>
            <a:pPr algn="ctr"/>
            <a:r>
              <a:rPr lang="pt-BR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(Proposta)</a:t>
            </a:r>
          </a:p>
        </p:txBody>
      </p:sp>
      <p:sp>
        <p:nvSpPr>
          <p:cNvPr id="13" name="Título 1"/>
          <p:cNvSpPr txBox="1">
            <a:spLocks/>
          </p:cNvSpPr>
          <p:nvPr/>
        </p:nvSpPr>
        <p:spPr>
          <a:xfrm>
            <a:off x="194310" y="160338"/>
            <a:ext cx="10984230" cy="558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200" dirty="0"/>
              <a:t>Proposta</a:t>
            </a:r>
            <a:endParaRPr lang="pt-BR" dirty="0"/>
          </a:p>
        </p:txBody>
      </p:sp>
      <p:pic>
        <p:nvPicPr>
          <p:cNvPr id="14" name="Imagem 1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44046" y="6358612"/>
            <a:ext cx="1319753" cy="348614"/>
          </a:xfrm>
          <a:prstGeom prst="rect">
            <a:avLst/>
          </a:prstGeom>
        </p:spPr>
      </p:pic>
      <p:pic>
        <p:nvPicPr>
          <p:cNvPr id="15" name="Picture 3" descr="logo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8940" y="6358612"/>
            <a:ext cx="1019912" cy="348614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4909457" y="1161468"/>
            <a:ext cx="3559628" cy="1942456"/>
          </a:xfrm>
          <a:prstGeom prst="rect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3143530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Escritório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527</Words>
  <Application>Microsoft Office PowerPoint</Application>
  <PresentationFormat>Widescreen</PresentationFormat>
  <Paragraphs>110</Paragraphs>
  <Slides>10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Rafael Baldi da Silva</dc:creator>
  <cp:lastModifiedBy>Rogerio Wagner Nunes Borges - MPS</cp:lastModifiedBy>
  <cp:revision>14</cp:revision>
  <dcterms:created xsi:type="dcterms:W3CDTF">2017-03-29T17:33:06Z</dcterms:created>
  <dcterms:modified xsi:type="dcterms:W3CDTF">2017-03-30T12:39:18Z</dcterms:modified>
</cp:coreProperties>
</file>